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0" r:id="rId3"/>
    <p:sldId id="271" r:id="rId4"/>
    <p:sldId id="272" r:id="rId5"/>
    <p:sldId id="259" r:id="rId6"/>
    <p:sldId id="266" r:id="rId7"/>
    <p:sldId id="267" r:id="rId8"/>
    <p:sldId id="268" r:id="rId9"/>
    <p:sldId id="265" r:id="rId10"/>
    <p:sldId id="269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pe chavez de la paz" initials="fcdl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82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dirty="0">
                <a:solidFill>
                  <a:schemeClr val="tx1"/>
                </a:solidFill>
              </a:rPr>
              <a:t>TOTAL</a:t>
            </a:r>
            <a:r>
              <a:rPr lang="en-US" b="0" baseline="0" dirty="0">
                <a:solidFill>
                  <a:schemeClr val="tx1"/>
                </a:solidFill>
              </a:rPr>
              <a:t> ALUMNOS: 804 (100%)</a:t>
            </a: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baseline="0" dirty="0">
                <a:solidFill>
                  <a:schemeClr val="tx1"/>
                </a:solidFill>
              </a:rPr>
              <a:t>CONTESTARON ENCUESTA: 475 (59,08%)</a:t>
            </a: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baseline="0" dirty="0">
                <a:solidFill>
                  <a:schemeClr val="tx1"/>
                </a:solidFill>
              </a:rPr>
              <a:t>SIN CONTESTAR: 329 (40,92%)</a:t>
            </a:r>
            <a:endParaRPr lang="en-US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3.4076211722216814E-3"/>
          <c:y val="3.658344807341501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67-4CD1-A651-AC36ACFBC3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67-4CD1-A651-AC36ACFBC3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567-4CD1-A651-AC36ACFBC3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567-4CD1-A651-AC36ACFBC3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567-4CD1-A651-AC36ACFBC3C5}"/>
              </c:ext>
            </c:extLst>
          </c:dPt>
          <c:dLbls>
            <c:dLbl>
              <c:idx val="0"/>
              <c:layout>
                <c:manualLayout>
                  <c:x val="-0.18332401384609531"/>
                  <c:y val="3.52827107432242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67-4CD1-A651-AC36ACFBC3C5}"/>
                </c:ext>
              </c:extLst>
            </c:dLbl>
            <c:dLbl>
              <c:idx val="1"/>
              <c:layout>
                <c:manualLayout>
                  <c:x val="-0.12915729377733792"/>
                  <c:y val="-0.2545781436947323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67-4CD1-A651-AC36ACFBC3C5}"/>
                </c:ext>
              </c:extLst>
            </c:dLbl>
            <c:dLbl>
              <c:idx val="2"/>
              <c:layout>
                <c:manualLayout>
                  <c:x val="0.2111837450997931"/>
                  <c:y val="-0.2736493034385701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67-4CD1-A651-AC36ACFBC3C5}"/>
                </c:ext>
              </c:extLst>
            </c:dLbl>
            <c:dLbl>
              <c:idx val="3"/>
              <c:layout>
                <c:manualLayout>
                  <c:x val="0.17172800410818212"/>
                  <c:y val="2.726494701170071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67-4CD1-A651-AC36ACFBC3C5}"/>
                </c:ext>
              </c:extLst>
            </c:dLbl>
            <c:dLbl>
              <c:idx val="4"/>
              <c:layout>
                <c:manualLayout>
                  <c:x val="0.15265359649129293"/>
                  <c:y val="0.1159153399375638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67-4CD1-A651-AC36ACFBC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SIN CONTESTAR</c:v>
                </c:pt>
                <c:pt idx="1">
                  <c:v>E.INICIAL</c:v>
                </c:pt>
                <c:pt idx="2">
                  <c:v>1er CICLO</c:v>
                </c:pt>
                <c:pt idx="3">
                  <c:v>2do CICLO</c:v>
                </c:pt>
                <c:pt idx="4">
                  <c:v>E.MEDIA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329</c:v>
                </c:pt>
                <c:pt idx="1">
                  <c:v>82</c:v>
                </c:pt>
                <c:pt idx="2">
                  <c:v>146</c:v>
                </c:pt>
                <c:pt idx="3">
                  <c:v>144</c:v>
                </c:pt>
                <c:pt idx="4">
                  <c:v>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67-4CD1-A651-AC36ACFBC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>
                <a:solidFill>
                  <a:schemeClr val="tx1"/>
                </a:solidFill>
              </a:rPr>
              <a:t>ENCUESTADOS:</a:t>
            </a:r>
            <a:r>
              <a:rPr lang="en-US" b="0" baseline="0">
                <a:solidFill>
                  <a:schemeClr val="tx1"/>
                </a:solidFill>
              </a:rPr>
              <a:t> 475</a:t>
            </a:r>
          </a:p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baseline="0">
                <a:solidFill>
                  <a:schemeClr val="tx1"/>
                </a:solidFill>
              </a:rPr>
              <a:t>E.INICIAL: 82 </a:t>
            </a:r>
          </a:p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baseline="0">
                <a:solidFill>
                  <a:schemeClr val="tx1"/>
                </a:solidFill>
              </a:rPr>
              <a:t>1ER CICLO: 146</a:t>
            </a:r>
          </a:p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baseline="0">
                <a:solidFill>
                  <a:schemeClr val="tx1"/>
                </a:solidFill>
              </a:rPr>
              <a:t>2DO CICLO: 144</a:t>
            </a:r>
          </a:p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baseline="0">
                <a:solidFill>
                  <a:schemeClr val="tx1"/>
                </a:solidFill>
              </a:rPr>
              <a:t>E.MEDIA: 103</a:t>
            </a:r>
            <a:endParaRPr lang="en-US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2.2533295199583653E-2"/>
          <c:y val="2.832187217202716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6334822267516661"/>
          <c:y val="0.27956497227942922"/>
          <c:w val="0.5786191942408605"/>
          <c:h val="0.70716367530193536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5A-45CD-82AA-563FA4C825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5A-45CD-82AA-563FA4C825D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B5A-45CD-82AA-563FA4C825D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B5A-45CD-82AA-563FA4C825D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E.INICIAL</c:v>
                </c:pt>
                <c:pt idx="1">
                  <c:v>1ER CICLO</c:v>
                </c:pt>
                <c:pt idx="2">
                  <c:v>2DO CICLO</c:v>
                </c:pt>
                <c:pt idx="3">
                  <c:v>E.MEDIA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82</c:v>
                </c:pt>
                <c:pt idx="1">
                  <c:v>146</c:v>
                </c:pt>
                <c:pt idx="2">
                  <c:v>144</c:v>
                </c:pt>
                <c:pt idx="3">
                  <c:v>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41-4134-A296-68D4E9B82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>
                <a:solidFill>
                  <a:schemeClr val="tx1"/>
                </a:solidFill>
              </a:rPr>
              <a:t>ENCUESTADOS: 475</a:t>
            </a:r>
          </a:p>
          <a:p>
            <a:pPr algn="ctr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>
                <a:solidFill>
                  <a:schemeClr val="tx1"/>
                </a:solidFill>
              </a:rPr>
              <a:t>NO ENVIARÍA A SU HIJO/A: 257</a:t>
            </a:r>
          </a:p>
          <a:p>
            <a:pPr algn="ctr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>
                <a:solidFill>
                  <a:schemeClr val="tx1"/>
                </a:solidFill>
              </a:rPr>
              <a:t>ESPERARÍA: 153</a:t>
            </a:r>
          </a:p>
          <a:p>
            <a:pPr algn="ctr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>
                <a:solidFill>
                  <a:schemeClr val="tx1"/>
                </a:solidFill>
              </a:rPr>
              <a:t>ENVIARÍA A SU HIJO/A: 65</a:t>
            </a:r>
          </a:p>
        </c:rich>
      </c:tx>
      <c:layout>
        <c:manualLayout>
          <c:xMode val="edge"/>
          <c:yMode val="edge"/>
          <c:x val="9.0940743626496891E-4"/>
          <c:y val="1.048611452519102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5523744611897697"/>
          <c:y val="0.24272156732350855"/>
          <c:w val="0.56255803476888122"/>
          <c:h val="0.72969777098758182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677-4A29-9F3F-CFD5F787B5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4F-4B37-99B9-6BC39C7BFCC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04F-4B37-99B9-6BC39C7BFCC3}"/>
              </c:ext>
            </c:extLst>
          </c:dPt>
          <c:dLbls>
            <c:dLbl>
              <c:idx val="0"/>
              <c:layout>
                <c:manualLayout>
                  <c:x val="1.1668171891464933E-3"/>
                  <c:y val="-3.92603959673700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77-4A29-9F3F-CFD5F787B5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NO ENVIARÍA</c:v>
                </c:pt>
                <c:pt idx="1">
                  <c:v>ESPERARÍA</c:v>
                </c:pt>
                <c:pt idx="2">
                  <c:v>ENVIARÍA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257</c:v>
                </c:pt>
                <c:pt idx="1">
                  <c:v>153</c:v>
                </c:pt>
                <c:pt idx="2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77-4A29-9F3F-CFD5F787B5B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NO ENVIARÍA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>
                <a:outerShdw blurRad="50800" dist="50800" dir="5400000" sx="2000" sy="2000" algn="ctr" rotWithShape="0">
                  <a:srgbClr val="000000">
                    <a:alpha val="43137"/>
                  </a:srgb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E.INICIAL</c:v>
                </c:pt>
                <c:pt idx="1">
                  <c:v>1er CICLO</c:v>
                </c:pt>
                <c:pt idx="2">
                  <c:v>2do CICLO</c:v>
                </c:pt>
                <c:pt idx="3">
                  <c:v>E.MEDIA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56</c:v>
                </c:pt>
                <c:pt idx="1">
                  <c:v>78</c:v>
                </c:pt>
                <c:pt idx="2">
                  <c:v>72</c:v>
                </c:pt>
                <c:pt idx="3">
                  <c:v>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CC-44F6-9D92-019749243F7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ESPERARÍA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E.INICIAL</c:v>
                </c:pt>
                <c:pt idx="1">
                  <c:v>1er CICLO</c:v>
                </c:pt>
                <c:pt idx="2">
                  <c:v>2do CICLO</c:v>
                </c:pt>
                <c:pt idx="3">
                  <c:v>E.MEDIA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21</c:v>
                </c:pt>
                <c:pt idx="1">
                  <c:v>52</c:v>
                </c:pt>
                <c:pt idx="2">
                  <c:v>52</c:v>
                </c:pt>
                <c:pt idx="3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ECC-44F6-9D92-019749243F7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ENVIARÍA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E.INICIAL</c:v>
                </c:pt>
                <c:pt idx="1">
                  <c:v>1er CICLO</c:v>
                </c:pt>
                <c:pt idx="2">
                  <c:v>2do CICLO</c:v>
                </c:pt>
                <c:pt idx="3">
                  <c:v>E.MEDIA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5</c:v>
                </c:pt>
                <c:pt idx="1">
                  <c:v>16</c:v>
                </c:pt>
                <c:pt idx="2">
                  <c:v>20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ECC-44F6-9D92-019749243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276672"/>
        <c:axId val="139278208"/>
        <c:axId val="0"/>
      </c:bar3DChart>
      <c:catAx>
        <c:axId val="13927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278208"/>
        <c:crosses val="autoZero"/>
        <c:auto val="1"/>
        <c:lblAlgn val="ctr"/>
        <c:lblOffset val="100"/>
        <c:noMultiLvlLbl val="0"/>
      </c:catAx>
      <c:valAx>
        <c:axId val="13927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27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861540534817"/>
          <c:y val="4.0111842362988218E-2"/>
          <c:w val="0.71540357699786317"/>
          <c:h val="0.9098260665178048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EE-4DA6-8D9D-5F0BCE4EB9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EE-4DA6-8D9D-5F0BCE4EB9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EE-4DA6-8D9D-5F0BCE4EB9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EE-4DA6-8D9D-5F0BCE4EB95E}"/>
              </c:ext>
            </c:extLst>
          </c:dPt>
          <c:dLbls>
            <c:dLbl>
              <c:idx val="0"/>
              <c:layout>
                <c:manualLayout>
                  <c:x val="1.2207227152841332E-3"/>
                  <c:y val="-2.75453441454146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EE-4DA6-8D9D-5F0BCE4EB9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MUY EN DESACUERDO</c:v>
                </c:pt>
                <c:pt idx="1">
                  <c:v>EN DESACUERDO</c:v>
                </c:pt>
                <c:pt idx="2">
                  <c:v>DE ACUERDO</c:v>
                </c:pt>
                <c:pt idx="3">
                  <c:v>MUY DE ACUERDO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13.2</c:v>
                </c:pt>
                <c:pt idx="1">
                  <c:v>19.7</c:v>
                </c:pt>
                <c:pt idx="2">
                  <c:v>47.7</c:v>
                </c:pt>
                <c:pt idx="3">
                  <c:v>19.3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90-4A3B-A5C5-B8185716A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69864258657418"/>
          <c:y val="3.9601254050529847E-2"/>
          <c:w val="0.70382155139194846"/>
          <c:h val="0.8727104093838865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EE-4DA6-8D9D-5F0BCE4EB9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EE-4DA6-8D9D-5F0BCE4EB9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EE-4DA6-8D9D-5F0BCE4EB9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EE-4DA6-8D9D-5F0BCE4EB9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MUY EN DESACUERDO</c:v>
                </c:pt>
                <c:pt idx="1">
                  <c:v>EN DESACUERDO</c:v>
                </c:pt>
                <c:pt idx="2">
                  <c:v>DE ACUERDO</c:v>
                </c:pt>
                <c:pt idx="3">
                  <c:v>MUY DE ACUERDO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10.3</c:v>
                </c:pt>
                <c:pt idx="1">
                  <c:v>14.1</c:v>
                </c:pt>
                <c:pt idx="2">
                  <c:v>38.4</c:v>
                </c:pt>
                <c:pt idx="3">
                  <c:v>37.200000000000003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90-4A3B-A5C5-B8185716A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18902108461614"/>
          <c:y val="8.8713808615790854E-2"/>
          <c:w val="0.68695117396799033"/>
          <c:h val="0.87738322064054941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EE-4DA6-8D9D-5F0BCE4EB9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EE-4DA6-8D9D-5F0BCE4EB9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EE-4DA6-8D9D-5F0BCE4EB9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EE-4DA6-8D9D-5F0BCE4EB95E}"/>
              </c:ext>
            </c:extLst>
          </c:dPt>
          <c:dLbls>
            <c:dLbl>
              <c:idx val="0"/>
              <c:layout>
                <c:manualLayout>
                  <c:x val="4.9394893818828682E-3"/>
                  <c:y val="-0.127536056749576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EE-4DA6-8D9D-5F0BCE4EB95E}"/>
                </c:ext>
              </c:extLst>
            </c:dLbl>
            <c:dLbl>
              <c:idx val="1"/>
              <c:layout>
                <c:manualLayout>
                  <c:x val="-7.904417112044846E-3"/>
                  <c:y val="-1.05497258707530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EE-4DA6-8D9D-5F0BCE4EB95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MUY EN DESACUERDO</c:v>
                </c:pt>
                <c:pt idx="1">
                  <c:v>EN DESACUERDO</c:v>
                </c:pt>
                <c:pt idx="2">
                  <c:v>DE ACUERDO</c:v>
                </c:pt>
                <c:pt idx="3">
                  <c:v>MUY DE ACUERDO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4.8</c:v>
                </c:pt>
                <c:pt idx="1">
                  <c:v>4.8</c:v>
                </c:pt>
                <c:pt idx="2">
                  <c:v>28.4</c:v>
                </c:pt>
                <c:pt idx="3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90-4A3B-A5C5-B8185716A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2A6729-6F2E-427C-AFF8-809BD4C46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CA446F3-41B1-4B6F-941B-922CBA592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1229237-473A-4C29-9CBE-4DD871E8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2C0BA09-D1B2-49D3-8497-0AF988706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35C4298-004D-45CB-9C1C-F8DFD1E5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418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6B775D-8ACF-4550-B598-9F813C54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8539872-A79E-440C-B0A3-B1E738C0D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E7D2277-F9E0-4DBB-A800-31CE91F6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F43475E-5350-44D5-8F10-DDA2CC00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7AC3DF1-E4D0-4403-868E-7467A46C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242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D87FCE6-7FFC-42E9-AC9F-D3EE8F43C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50136A0-6DBA-434F-89CC-C5475FD1D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A693116-7063-416D-B1F3-861E8B75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7ED6B96-C56F-4F5C-8756-43D7692B9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8AB52B4-F59F-4EEB-848D-68C24968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66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32B525-5E27-4573-919F-914E0FE4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FA8391-DA1C-42BE-A7AA-1AE7520C1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A4A9F2-0100-4D0A-8723-14A27A36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411436A-34E6-4BDF-94C0-2B480E62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826930C-4D87-411C-A5ED-F97A5E93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519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D08B93-FAAF-447A-9A01-CF3725EB8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3E5E3D4-9554-45EB-9F52-6BA22ED24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D05107C-4317-4FF7-BCA8-EE3431E29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741B060-A775-4AF7-B170-C889D182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30057AE-2D89-4A9A-9D14-5C6B5D84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36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2C3FF7-595D-4E05-B583-7E7BD2C0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666B938-E4E4-4E04-9DCD-C194DF974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95D2424-508F-4014-8990-7BE25E7B2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E7C2C97-28DF-436B-8870-DF7CC680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9C0D017-3D2D-48CF-A01D-DCE63469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73B2708-2997-4286-8144-F927E454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69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9BC7E81-F1FD-45DD-9E0D-2F406F4EA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CE6C412-1D55-4F32-85AC-89B8D467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654E720-A560-49E8-949A-A23292937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2B84353-0DDF-4676-8FF1-FB7127959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0023D04-50F6-47BA-A7F6-9B047704D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D97ACB8-9202-452D-A6C5-0176732F7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CA0655AE-17C4-41BD-AFA7-0C2E7656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166B33B-6DE5-45A4-A6F9-6147AEE7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272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348FC-4612-4ED4-8231-6A7FF7B4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E55B997-15CE-4741-A8C0-753603D9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7C09ABB-C3BF-4CCC-AA86-9BE370CEE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B008F7-DCCD-4095-B080-1A6B1034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540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FD17D77-A0BC-449B-8EDD-22CAE660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AD3E225-8DA4-47B5-AEC8-D866C2D8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160B674-F2A2-4470-B3B6-6585BE9B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07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E0F5EA-E1D3-4F89-BC11-1D7050202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98F4FFD-C93D-4234-AB7A-9A93F789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5759264-0D13-4DF8-B69E-45F4A4A8F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FF09FD4-C047-4C21-A9C1-42AFD3BE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071DE1A-3EA0-47C6-A64F-90A57E91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9CAA1F7-2672-4A93-9621-34903EBF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947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479C45-F56E-4BEE-B659-9768FD6F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380CBA9-B6A0-4793-B00A-6FFB538E5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528DEAB-FABA-45B4-B0F0-248A943DC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D8C9702-6196-48F8-8BB2-A2A6B4194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C0650AF-F64F-4061-B258-DD19A55D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104EAEF-A61E-421A-8EFD-90780E58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500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5F94D89-3FD7-47D1-B560-A81D302F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F182FEF-8F2C-42DB-AB57-0355A2417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CFA432A-C2E8-478C-8648-AEC4484CD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9E079-98B4-4505-829D-8872F11D8AC5}" type="datetimeFigureOut">
              <a:rPr lang="es-CL" smtClean="0"/>
              <a:t>02-10-2020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B51F78E-9F2B-4D70-9053-3BE4F82F1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55BDF36-D057-4ABB-A13A-0FF3AAB02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CF00D-AEB0-4F3A-93FB-BC892B9E8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512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4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6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2B04E3-7EC4-4B7A-983D-01182673B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46" y="2143474"/>
            <a:ext cx="4504888" cy="273892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COLEGIO UNIVERSITARIO </a:t>
            </a:r>
            <a:r>
              <a:rPr lang="en-US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EL </a:t>
            </a:r>
            <a:r>
              <a:rPr lang="en-US" sz="32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SALVADOR</a:t>
            </a: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3200" b="1" kern="12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endParaRPr lang="en-US" sz="3200" b="1" kern="1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3" name="Arc 18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8C2ACC1-6229-454F-BB67-80C53CCF9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ctr">
              <a:buNone/>
            </a:pPr>
            <a:endParaRPr lang="en-US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endParaRPr lang="en-US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endParaRPr lang="en-US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endParaRPr lang="en-US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RESULTADOS ENCUESTA INTENCIÓN DE RETORNO</a:t>
            </a:r>
            <a:r>
              <a:rPr lang="en-US" sz="32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 </a:t>
            </a:r>
          </a:p>
          <a:p>
            <a:pPr marL="0" indent="0" algn="ctr">
              <a:buNone/>
            </a:pPr>
            <a:endParaRPr lang="en-US" sz="3200" b="1" kern="1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endParaRPr lang="en-US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endParaRPr lang="en-US" sz="3200" b="1" kern="1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endParaRPr lang="en-US" sz="3200" b="1" kern="1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2 de </a:t>
            </a:r>
            <a:r>
              <a:rPr lang="en-US" sz="32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octubre</a:t>
            </a:r>
            <a:r>
              <a:rPr lang="en-US" sz="32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2020</a:t>
            </a:r>
            <a:endParaRPr lang="en-US" sz="3200" b="1" kern="1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77" y="201336"/>
            <a:ext cx="1830246" cy="182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63599"/>
      </p:ext>
    </p:extLst>
  </p:cSld>
  <p:clrMapOvr>
    <a:masterClrMapping/>
  </p:clrMapOvr>
  <p:transition spd="slow" advTm="6292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CE562F-D8E0-4668-9F53-0D54F73E0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70" y="643467"/>
            <a:ext cx="11727809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 b="1" kern="1200" dirty="0">
                <a:solidFill>
                  <a:schemeClr val="bg1"/>
                </a:solidFill>
                <a:latin typeface="Arial Black" panose="020B0A04020102020204" pitchFamily="34" charset="0"/>
              </a:rPr>
              <a:t>A CONTINUACIÓN MARQUE 3 ASPECTOS QUE USTED CONSIDERE QUE LE ENTREGAN SEGURIDAD AL MOMENTO DE DECIDIR ENVIAR A SUS HIJOS AL COLEGIO.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xmlns="" id="{0FFBBDE0-614B-403E-A36F-0948EA82F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357092"/>
              </p:ext>
            </p:extLst>
          </p:nvPr>
        </p:nvGraphicFramePr>
        <p:xfrm>
          <a:off x="362857" y="1625597"/>
          <a:ext cx="11509829" cy="4878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652">
                  <a:extLst>
                    <a:ext uri="{9D8B030D-6E8A-4147-A177-3AD203B41FA5}">
                      <a16:colId xmlns:a16="http://schemas.microsoft.com/office/drawing/2014/main" xmlns="" val="2528201500"/>
                    </a:ext>
                  </a:extLst>
                </a:gridCol>
                <a:gridCol w="1432177">
                  <a:extLst>
                    <a:ext uri="{9D8B030D-6E8A-4147-A177-3AD203B41FA5}">
                      <a16:colId xmlns:a16="http://schemas.microsoft.com/office/drawing/2014/main" xmlns="" val="764286107"/>
                    </a:ext>
                  </a:extLst>
                </a:gridCol>
              </a:tblGrid>
              <a:tr h="385274">
                <a:tc>
                  <a:txBody>
                    <a:bodyPr/>
                    <a:lstStyle/>
                    <a:p>
                      <a:r>
                        <a:rPr lang="es-CL" sz="2000" b="0" dirty="0">
                          <a:solidFill>
                            <a:schemeClr val="tx1"/>
                          </a:solidFill>
                        </a:rPr>
                        <a:t>NÚMERO DE ESTUDIANTES POR SALA.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18,86 %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0041662"/>
                  </a:ext>
                </a:extLst>
              </a:tr>
              <a:tr h="409430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QUE EL COLEGIO CUENTE CON LOS INSUMOS NECESARIOS EN SUS DEPENDENCIAS.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16,11 %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084489"/>
                  </a:ext>
                </a:extLst>
              </a:tr>
              <a:tr h="693207">
                <a:tc>
                  <a:txBody>
                    <a:bodyPr/>
                    <a:lstStyle/>
                    <a:p>
                      <a:r>
                        <a:rPr lang="es-CL" sz="2000" b="0" dirty="0">
                          <a:solidFill>
                            <a:schemeClr val="tx1"/>
                          </a:solidFill>
                        </a:rPr>
                        <a:t>CONTAR CON PROTOCOLOS PARA ABORDAR DISTINTOS ASPECTOS DE LA EMERGENCIA DEL COVID 19.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11,83 %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946767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DISTANCIAMIENTO ENTRE LOS ESTUDIANTES.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8,63 %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096110"/>
                  </a:ext>
                </a:extLst>
              </a:tr>
              <a:tr h="693207">
                <a:tc>
                  <a:txBody>
                    <a:bodyPr/>
                    <a:lstStyle/>
                    <a:p>
                      <a:r>
                        <a:rPr lang="es-CL" sz="2000" b="0" dirty="0">
                          <a:solidFill>
                            <a:schemeClr val="tx1"/>
                          </a:solidFill>
                        </a:rPr>
                        <a:t>HORARIO DE INGRESO Y SALIDA DIFERIDO PARA EVITAR CONCENTRACIONES DE ESTUDIANTES.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8,57 %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3203720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PROTOCOLOS PARA ABORDAR UN POSIBLE CASO DEL COVID 19.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7,23 %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342536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JORNADA ESCOLAR DE NO MÁS DE 4 HORAS DIARIAS.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7,03 %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964288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CANTIDAD DE ESTUDIANTES EN EL COLEGIO.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6,14 %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9805326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QUE LOS TRABAJADORES CUENTE CON LOS IMPLEMENTOS DE SEGURIDAD.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5,75 %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475409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CONTROL DE TEMPERATURA PARA INGRESAR AL COLEGIO.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>
                          <a:solidFill>
                            <a:schemeClr val="tx1"/>
                          </a:solidFill>
                        </a:rPr>
                        <a:t>4,99 %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5316753"/>
                  </a:ext>
                </a:extLst>
              </a:tr>
              <a:tr h="385274">
                <a:tc>
                  <a:txBody>
                    <a:bodyPr/>
                    <a:lstStyle/>
                    <a:p>
                      <a:r>
                        <a:rPr lang="es-CL" sz="2000" b="0">
                          <a:solidFill>
                            <a:schemeClr val="tx1"/>
                          </a:solidFill>
                        </a:rPr>
                        <a:t>VÍAS DE INGRESO Y SALIDA CONTROLADAS PARA EVITAR AGLOMERACIONES.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>
                          <a:solidFill>
                            <a:schemeClr val="tx1"/>
                          </a:solidFill>
                        </a:rPr>
                        <a:t>4,86 %</a:t>
                      </a:r>
                    </a:p>
                  </a:txBody>
                  <a:tcPr marL="76554" marR="76554" marT="38277" marB="3827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0546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908129"/>
      </p:ext>
    </p:extLst>
  </p:cSld>
  <p:clrMapOvr>
    <a:masterClrMapping/>
  </p:clrMapOvr>
  <p:transition spd="slow" advTm="2539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2" name="Group 12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9260C2-BFEF-42C9-A1F1-7D581783B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36" y="223838"/>
            <a:ext cx="3803818" cy="2440781"/>
          </a:xfrm>
        </p:spPr>
        <p:txBody>
          <a:bodyPr>
            <a:normAutofit/>
          </a:bodyPr>
          <a:lstStyle/>
          <a:p>
            <a:r>
              <a:rPr lang="es-CL" sz="4000" b="1" dirty="0">
                <a:solidFill>
                  <a:srgbClr val="FFFFFF"/>
                </a:solidFill>
                <a:latin typeface="Arial Black" panose="020B0A04020102020204" pitchFamily="34" charset="0"/>
              </a:rPr>
              <a:t>DATOS GENERALES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D1686776-A8D1-433D-A805-5C6FCF91F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836539"/>
              </p:ext>
            </p:extLst>
          </p:nvPr>
        </p:nvGraphicFramePr>
        <p:xfrm>
          <a:off x="4739280" y="337625"/>
          <a:ext cx="6917700" cy="5658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13001327"/>
      </p:ext>
    </p:extLst>
  </p:cSld>
  <p:clrMapOvr>
    <a:masterClrMapping/>
  </p:clrMapOvr>
  <p:transition spd="slow" advTm="14423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0BCA34-9D3C-4621-A0C7-667378E79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8" y="425742"/>
            <a:ext cx="3639200" cy="3567418"/>
          </a:xfrm>
        </p:spPr>
        <p:txBody>
          <a:bodyPr>
            <a:normAutofit/>
          </a:bodyPr>
          <a:lstStyle/>
          <a:p>
            <a:r>
              <a:rPr lang="es-CL" sz="3400" b="1" dirty="0">
                <a:solidFill>
                  <a:srgbClr val="FFFFFF"/>
                </a:solidFill>
                <a:latin typeface="Arial Black" panose="020B0A04020102020204" pitchFamily="34" charset="0"/>
              </a:rPr>
              <a:t>DATOS GENERALES DE UNIVERSO ENCUESTADO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C68A7E4-78B2-46EA-BE93-983AAE649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745119"/>
              </p:ext>
            </p:extLst>
          </p:nvPr>
        </p:nvGraphicFramePr>
        <p:xfrm>
          <a:off x="4739280" y="309489"/>
          <a:ext cx="6917700" cy="566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01324722"/>
      </p:ext>
    </p:extLst>
  </p:cSld>
  <p:clrMapOvr>
    <a:masterClrMapping/>
  </p:clrMapOvr>
  <p:transition spd="slow" advTm="1634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7D30C8-3397-406F-942F-EBE385DCF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3005134" cy="3147969"/>
          </a:xfrm>
        </p:spPr>
        <p:txBody>
          <a:bodyPr>
            <a:normAutofit/>
          </a:bodyPr>
          <a:lstStyle/>
          <a:p>
            <a:r>
              <a:rPr lang="es-CL" sz="4000" b="1" dirty="0">
                <a:solidFill>
                  <a:srgbClr val="FFFFFF"/>
                </a:solidFill>
                <a:latin typeface="Arial Black" panose="020B0A04020102020204" pitchFamily="34" charset="0"/>
              </a:rPr>
              <a:t>SI ÑUÑOA ENTRA EN FASE 4, USTED: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5FC9E659-E0ED-4677-AE75-5E1FB5E0DB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34481"/>
              </p:ext>
            </p:extLst>
          </p:nvPr>
        </p:nvGraphicFramePr>
        <p:xfrm>
          <a:off x="4739280" y="461961"/>
          <a:ext cx="6917700" cy="546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81706760"/>
      </p:ext>
    </p:extLst>
  </p:cSld>
  <p:clrMapOvr>
    <a:masterClrMapping/>
  </p:clrMapOvr>
  <p:transition spd="slow" advTm="1045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23">
            <a:extLst>
              <a:ext uri="{FF2B5EF4-FFF2-40B4-BE49-F238E27FC236}">
                <a16:creationId xmlns:a16="http://schemas.microsoft.com/office/drawing/2014/main" xmlns="" id="{982413CC-69E6-4BDA-A88D-E4EF8F95B2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25">
            <a:extLst>
              <a:ext uri="{FF2B5EF4-FFF2-40B4-BE49-F238E27FC236}">
                <a16:creationId xmlns:a16="http://schemas.microsoft.com/office/drawing/2014/main" xmlns="" id="{4F1F7357-8633-4CE7-BF80-475EE8A2FA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xmlns="" id="{E402FE4E-C12D-497C-AF81-F08E4E02B4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xmlns="" id="{59247B10-170D-4E62-849A-38FCB43C6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xmlns="" id="{89A587A7-1BEF-45AA-9EFC-6558A8749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xmlns="" id="{AC25B5A1-6EF7-44EC-A2F0-1EDC96A79B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xmlns="" id="{80B8582C-7E17-4115-9FF1-979C8405CB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">
              <a:extLst>
                <a:ext uri="{FF2B5EF4-FFF2-40B4-BE49-F238E27FC236}">
                  <a16:creationId xmlns:a16="http://schemas.microsoft.com/office/drawing/2014/main" xmlns="" id="{F6C4AB66-7A18-4E51-935B-237F4CA827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xmlns="" id="{CDF12911-A240-4580-8788-0C49DB1FED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2">
              <a:extLst>
                <a:ext uri="{FF2B5EF4-FFF2-40B4-BE49-F238E27FC236}">
                  <a16:creationId xmlns:a16="http://schemas.microsoft.com/office/drawing/2014/main" xmlns="" id="{EAE0F5DE-442D-4F6C-B02C-2568ED1958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3">
              <a:extLst>
                <a:ext uri="{FF2B5EF4-FFF2-40B4-BE49-F238E27FC236}">
                  <a16:creationId xmlns:a16="http://schemas.microsoft.com/office/drawing/2014/main" xmlns="" id="{4F24A002-AFDE-4034-85BE-CBF005AE92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4">
              <a:extLst>
                <a:ext uri="{FF2B5EF4-FFF2-40B4-BE49-F238E27FC236}">
                  <a16:creationId xmlns:a16="http://schemas.microsoft.com/office/drawing/2014/main" xmlns="" id="{36F0721E-B4B0-4A6C-A92C-F8DE92D3AC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5">
              <a:extLst>
                <a:ext uri="{FF2B5EF4-FFF2-40B4-BE49-F238E27FC236}">
                  <a16:creationId xmlns:a16="http://schemas.microsoft.com/office/drawing/2014/main" xmlns="" id="{54D2DC98-69F8-4F2F-9D45-BDFFA5E2BB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6">
              <a:extLst>
                <a:ext uri="{FF2B5EF4-FFF2-40B4-BE49-F238E27FC236}">
                  <a16:creationId xmlns:a16="http://schemas.microsoft.com/office/drawing/2014/main" xmlns="" id="{0A636E33-DC38-40B9-B941-037E5D8603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7">
              <a:extLst>
                <a:ext uri="{FF2B5EF4-FFF2-40B4-BE49-F238E27FC236}">
                  <a16:creationId xmlns:a16="http://schemas.microsoft.com/office/drawing/2014/main" xmlns="" id="{03D30690-68C2-4AEC-9789-1495D97E19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8">
              <a:extLst>
                <a:ext uri="{FF2B5EF4-FFF2-40B4-BE49-F238E27FC236}">
                  <a16:creationId xmlns:a16="http://schemas.microsoft.com/office/drawing/2014/main" xmlns="" id="{1020B1B9-821B-49FB-BDC9-57DA08CBC3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xmlns="" id="{720EDCE4-8B18-413F-989E-E79628E5AF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0">
              <a:extLst>
                <a:ext uri="{FF2B5EF4-FFF2-40B4-BE49-F238E27FC236}">
                  <a16:creationId xmlns:a16="http://schemas.microsoft.com/office/drawing/2014/main" xmlns="" id="{8563351E-0DDD-4FC8-8D0C-1E446E3C1B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1">
              <a:extLst>
                <a:ext uri="{FF2B5EF4-FFF2-40B4-BE49-F238E27FC236}">
                  <a16:creationId xmlns:a16="http://schemas.microsoft.com/office/drawing/2014/main" xmlns="" id="{15E8B705-64E7-4513-B3CB-BF46C35732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2">
              <a:extLst>
                <a:ext uri="{FF2B5EF4-FFF2-40B4-BE49-F238E27FC236}">
                  <a16:creationId xmlns:a16="http://schemas.microsoft.com/office/drawing/2014/main" xmlns="" id="{30DAEE1C-EBB5-47F5-9E76-564FCFDBFC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3">
              <a:extLst>
                <a:ext uri="{FF2B5EF4-FFF2-40B4-BE49-F238E27FC236}">
                  <a16:creationId xmlns:a16="http://schemas.microsoft.com/office/drawing/2014/main" xmlns="" id="{EDB255E9-A3E2-4098-99A1-FE38FAD15D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4">
              <a:extLst>
                <a:ext uri="{FF2B5EF4-FFF2-40B4-BE49-F238E27FC236}">
                  <a16:creationId xmlns:a16="http://schemas.microsoft.com/office/drawing/2014/main" xmlns="" id="{D2507F2A-27AF-4833-8273-5FC9A98863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5">
              <a:extLst>
                <a:ext uri="{FF2B5EF4-FFF2-40B4-BE49-F238E27FC236}">
                  <a16:creationId xmlns:a16="http://schemas.microsoft.com/office/drawing/2014/main" xmlns="" id="{8DFB8904-0CB8-45AD-ABD2-F7A582365E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CF3619-C3FC-4A18-B818-9BA213D7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133" y="471016"/>
            <a:ext cx="8673427" cy="1048945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000" b="1" dirty="0">
                <a:latin typeface="Arial Black" panose="020B0A04020102020204" pitchFamily="34" charset="0"/>
              </a:rPr>
              <a:t>INTENCIÓN DE RETORNO POR CICLO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FAE1AAA6-4FD5-497A-BC4D-A8C7295824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235132"/>
              </p:ext>
            </p:extLst>
          </p:nvPr>
        </p:nvGraphicFramePr>
        <p:xfrm>
          <a:off x="636589" y="1519961"/>
          <a:ext cx="10956923" cy="4867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3755275"/>
      </p:ext>
    </p:extLst>
  </p:cSld>
  <p:clrMapOvr>
    <a:masterClrMapping/>
  </p:clrMapOvr>
  <p:transition spd="slow" advTm="7521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409E66-C117-4BBD-9061-6A5E6578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14" y="685800"/>
            <a:ext cx="3403566" cy="5105400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rgbClr val="FFFFFF"/>
                </a:solidFill>
                <a:latin typeface="Arial Black" panose="020B0A04020102020204" pitchFamily="34" charset="0"/>
              </a:rPr>
              <a:t>LA JORNADA EN MODO PRESENCIAL DEBIERA CONSIDERAR PARA LOS ESTUDIANTES UNA JORNADA DE 4 HORAS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D53185D-8B6D-47D1-938B-83C78DA6F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11624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7295844"/>
      </p:ext>
    </p:extLst>
  </p:cSld>
  <p:clrMapOvr>
    <a:masterClrMapping/>
  </p:clrMapOvr>
  <p:transition spd="slow" advTm="6065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409E66-C117-4BBD-9061-6A5E6578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8" y="2776756"/>
            <a:ext cx="3437122" cy="3825380"/>
          </a:xfrm>
        </p:spPr>
        <p:txBody>
          <a:bodyPr>
            <a:normAutofit fontScale="90000"/>
          </a:bodyPr>
          <a:lstStyle/>
          <a:p>
            <a:r>
              <a:rPr lang="es-CL" sz="3600" b="1" dirty="0">
                <a:solidFill>
                  <a:srgbClr val="FFFFFF"/>
                </a:solidFill>
                <a:latin typeface="Arial Black" panose="020B0A04020102020204" pitchFamily="34" charset="0"/>
              </a:rPr>
              <a:t>EL PLAN RETORNO DEBIERA CONSIDERAR UN SISTEMA VIRTUAL Y PRESENCIAL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D53185D-8B6D-47D1-938B-83C78DA6F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364876"/>
              </p:ext>
            </p:extLst>
          </p:nvPr>
        </p:nvGraphicFramePr>
        <p:xfrm>
          <a:off x="5010150" y="685800"/>
          <a:ext cx="6877050" cy="554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3728205"/>
      </p:ext>
    </p:extLst>
  </p:cSld>
  <p:clrMapOvr>
    <a:masterClrMapping/>
  </p:clrMapOvr>
  <p:transition spd="slow" advTm="926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409E66-C117-4BBD-9061-6A5E6578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80" y="685800"/>
            <a:ext cx="3147511" cy="5105400"/>
          </a:xfrm>
        </p:spPr>
        <p:txBody>
          <a:bodyPr>
            <a:normAutofit/>
          </a:bodyPr>
          <a:lstStyle/>
          <a:p>
            <a:r>
              <a:rPr lang="es-CL" sz="4000" b="1" dirty="0">
                <a:solidFill>
                  <a:srgbClr val="FFFFFF"/>
                </a:solidFill>
                <a:latin typeface="Arial Black" panose="020B0A04020102020204" pitchFamily="34" charset="0"/>
              </a:rPr>
              <a:t>EL RETORNO AL COLEGIO DEBIERA SER OPCIONAL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D53185D-8B6D-47D1-938B-83C78DA6F2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49262"/>
              </p:ext>
            </p:extLst>
          </p:nvPr>
        </p:nvGraphicFramePr>
        <p:xfrm>
          <a:off x="4850406" y="461962"/>
          <a:ext cx="6806574" cy="532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011049"/>
      </p:ext>
    </p:extLst>
  </p:cSld>
  <p:clrMapOvr>
    <a:masterClrMapping/>
  </p:clrMapOvr>
  <p:transition spd="slow" advTm="11925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AC5506-6312-4701-8D3C-40187889A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F66277-FE3D-4764-B860-A3314A18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51751"/>
            <a:ext cx="11210925" cy="8534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b="1" kern="1200" dirty="0">
                <a:solidFill>
                  <a:schemeClr val="bg1"/>
                </a:solidFill>
                <a:latin typeface="Arial Black" panose="020B0A04020102020204" pitchFamily="34" charset="0"/>
              </a:rPr>
              <a:t>PENSANDO EN EL RETORNO AL COLEGIO, MARQUE LAS 2 AFIRMACIONES QUE A SU JUICIO TIENEN MAYOR IMPORTANCIA</a:t>
            </a:r>
          </a:p>
        </p:txBody>
      </p:sp>
      <p:graphicFrame>
        <p:nvGraphicFramePr>
          <p:cNvPr id="18" name="Tabla 4">
            <a:extLst>
              <a:ext uri="{FF2B5EF4-FFF2-40B4-BE49-F238E27FC236}">
                <a16:creationId xmlns:a16="http://schemas.microsoft.com/office/drawing/2014/main" xmlns="" id="{0D622829-0CE2-45A8-A59B-BDBE806419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047493"/>
              </p:ext>
            </p:extLst>
          </p:nvPr>
        </p:nvGraphicFramePr>
        <p:xfrm>
          <a:off x="580571" y="1698171"/>
          <a:ext cx="11016343" cy="464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7530">
                  <a:extLst>
                    <a:ext uri="{9D8B030D-6E8A-4147-A177-3AD203B41FA5}">
                      <a16:colId xmlns:a16="http://schemas.microsoft.com/office/drawing/2014/main" xmlns="" val="3342343293"/>
                    </a:ext>
                  </a:extLst>
                </a:gridCol>
                <a:gridCol w="1698813">
                  <a:extLst>
                    <a:ext uri="{9D8B030D-6E8A-4147-A177-3AD203B41FA5}">
                      <a16:colId xmlns:a16="http://schemas.microsoft.com/office/drawing/2014/main" xmlns="" val="388869709"/>
                    </a:ext>
                  </a:extLst>
                </a:gridCol>
              </a:tblGrid>
              <a:tr h="1134365">
                <a:tc>
                  <a:txBody>
                    <a:bodyPr/>
                    <a:lstStyle/>
                    <a:p>
                      <a:r>
                        <a:rPr lang="es-CL" sz="2400" b="0" dirty="0">
                          <a:solidFill>
                            <a:schemeClr val="tx1"/>
                          </a:solidFill>
                        </a:rPr>
                        <a:t>EL OBJETIVO MAS IMPORTANTE DEBIESE SER PROTEGER LA SALUD DE LOS ESTUDIANTES Y TRABAJADORES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>
                          <a:solidFill>
                            <a:schemeClr val="tx1"/>
                          </a:solidFill>
                        </a:rPr>
                        <a:t>48,58 %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7852792"/>
                  </a:ext>
                </a:extLst>
              </a:tr>
              <a:tr h="1239970">
                <a:tc>
                  <a:txBody>
                    <a:bodyPr/>
                    <a:lstStyle/>
                    <a:p>
                      <a:r>
                        <a:rPr lang="es-CL" sz="2400" dirty="0"/>
                        <a:t>LO MÁS IMPORTANTE DEL RETORNO A LA SALA DE CLASES DEBIERA SER GENERAR ESPACIOS DE APOYO AL BIENESTAR EMOCIONAL DE LOS ESTUDIANTES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27,26 %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4664966"/>
                  </a:ext>
                </a:extLst>
              </a:tr>
              <a:tr h="1135871">
                <a:tc>
                  <a:txBody>
                    <a:bodyPr/>
                    <a:lstStyle/>
                    <a:p>
                      <a:r>
                        <a:rPr lang="es-CL" sz="2400" dirty="0"/>
                        <a:t>LO MÁS IMPORTANTE DEL RETORNO A LA SALA DE CLASES DEBIERA SER RETOMAR EL CONTACTO ENTRE ESTUDIANTES Y SUS PROFESORES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/>
                        <a:t>13,46 %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8426324"/>
                  </a:ext>
                </a:extLst>
              </a:tr>
              <a:tr h="1134365">
                <a:tc>
                  <a:txBody>
                    <a:bodyPr/>
                    <a:lstStyle/>
                    <a:p>
                      <a:r>
                        <a:rPr lang="es-CL" sz="2400"/>
                        <a:t>LO MÁS IMPORTANTE DEL RETORNO A LA SALA DE CLASES DEBIERA SER EL ASPECTO ACADÉMICO: AVANZAR EN LOS APRENDIZAJES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/>
                        <a:t>10,70%</a:t>
                      </a:r>
                    </a:p>
                  </a:txBody>
                  <a:tcPr marL="94047" marR="94047" marT="47024" marB="47024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148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241431"/>
      </p:ext>
    </p:extLst>
  </p:cSld>
  <p:clrMapOvr>
    <a:masterClrMapping/>
  </p:clrMapOvr>
  <p:transition spd="slow" advTm="18265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413</Words>
  <Application>Microsoft Office PowerPoint</Application>
  <PresentationFormat>Personalizado</PresentationFormat>
  <Paragraphs>71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  COLEGIO UNIVERSITARIO  EL SALVADOR      </vt:lpstr>
      <vt:lpstr>DATOS GENERALES</vt:lpstr>
      <vt:lpstr>DATOS GENERALES DE UNIVERSO ENCUESTADO</vt:lpstr>
      <vt:lpstr>SI ÑUÑOA ENTRA EN FASE 4, USTED:</vt:lpstr>
      <vt:lpstr>INTENCIÓN DE RETORNO POR CICLO</vt:lpstr>
      <vt:lpstr>LA JORNADA EN MODO PRESENCIAL DEBIERA CONSIDERAR PARA LOS ESTUDIANTES UNA JORNADA DE 4 HORAS</vt:lpstr>
      <vt:lpstr>EL PLAN RETORNO DEBIERA CONSIDERAR UN SISTEMA VIRTUAL Y PRESENCIAL</vt:lpstr>
      <vt:lpstr>EL RETORNO AL COLEGIO DEBIERA SER OPCIONAL</vt:lpstr>
      <vt:lpstr>PENSANDO EN EL RETORNO AL COLEGIO, MARQUE LAS 2 AFIRMACIONES QUE A SU JUICIO TIENEN MAYOR IMPORTANCIA</vt:lpstr>
      <vt:lpstr>A CONTINUACIÓN MARQUE 3 ASPECTOS QUE USTED CONSIDERE QUE LE ENTREGAN SEGURIDAD AL MOMENTO DE DECIDIR ENVIAR A SUS HIJOS AL COLEGIO.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COLEGIO UNIVERSITARIO EL SALVADOR</dc:title>
  <dc:creator>felipe chavez de la paz</dc:creator>
  <cp:lastModifiedBy>Usuario de Windows</cp:lastModifiedBy>
  <cp:revision>5</cp:revision>
  <dcterms:created xsi:type="dcterms:W3CDTF">2020-10-01T16:08:36Z</dcterms:created>
  <dcterms:modified xsi:type="dcterms:W3CDTF">2020-10-02T10:51:29Z</dcterms:modified>
</cp:coreProperties>
</file>